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59" r:id="rId6"/>
    <p:sldId id="260" r:id="rId7"/>
    <p:sldId id="267" r:id="rId8"/>
    <p:sldId id="261" r:id="rId9"/>
    <p:sldId id="262" r:id="rId10"/>
    <p:sldId id="265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48B7A"/>
    <a:srgbClr val="D99C8B"/>
    <a:srgbClr val="D48D7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4" autoAdjust="0"/>
    <p:restoredTop sz="92166" autoAdjust="0"/>
  </p:normalViewPr>
  <p:slideViewPr>
    <p:cSldViewPr snapToGrid="0">
      <p:cViewPr>
        <p:scale>
          <a:sx n="66" d="100"/>
          <a:sy n="66" d="100"/>
        </p:scale>
        <p:origin x="-7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4752A9-F753-4280-ABD6-969FF5E2A7B4}" type="datetimeFigureOut">
              <a:rPr lang="pt-PT"/>
              <a:pPr>
                <a:defRPr/>
              </a:pPr>
              <a:t>02-05-2014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941F33-C9B2-4D62-9FB0-C9F2912C346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048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3234DC-B8FA-4D77-A4F9-77C4DA460F3B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253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16E3DC-BC3C-46B0-A000-1A62104806CC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t-PT" smtClean="0"/>
              <a:t>Balão dos problemas urgentes</a:t>
            </a:r>
          </a:p>
        </p:txBody>
      </p:sp>
      <p:sp>
        <p:nvSpPr>
          <p:cNvPr id="2457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5FA939-72B9-4C20-B200-379E9B6CAFDB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6627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7195BB-C9D5-4328-B459-D0C5DA8E9FFE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9"/>
          <p:cNvSpPr/>
          <p:nvPr/>
        </p:nvSpPr>
        <p:spPr>
          <a:xfrm>
            <a:off x="0" y="0"/>
            <a:ext cx="12192000" cy="4572000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dirty="0"/>
            </a:lvl1pPr>
          </a:lstStyle>
          <a:p>
            <a:pPr>
              <a:defRPr/>
            </a:pPr>
            <a:fld id="{B7DC067E-42EF-4456-95AC-F8F69088B9F5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3F9C1-C49D-47E7-A3E3-85112AD10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659-4955-481F-B4FA-426E5101368D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5FB8F-596D-433F-960C-76F6ED4F6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 rot="5400000" flipV="1">
            <a:off x="10058400" y="5873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6454B-6F8E-494E-8643-4AE583FAFA6D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11D65-91E9-484E-9791-A891CA7EB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6111E-5738-4957-A7DD-42D876613BE9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085F4-BCD1-41DB-ABC4-CA01B5B4C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9"/>
          <p:cNvSpPr/>
          <p:nvPr/>
        </p:nvSpPr>
        <p:spPr>
          <a:xfrm>
            <a:off x="0" y="0"/>
            <a:ext cx="12192000" cy="4572000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9FE23-96F8-424B-A7A3-BA945FD923FA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4BDDE-65CB-45C8-9811-0F44EFCE8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C73AA-3659-4463-8970-F902D757D470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06829-CE66-4660-A9D3-45AD6EA53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6BAB-301D-447C-A0FC-AAA0C345BAD9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3E70-2682-4385-999F-C8A874C75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9FA8D-91D1-46F3-A1DB-872F57E1AA21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E42DE-6DBB-499B-9E55-2A438F255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B31B4-5973-486D-8F8B-CA3D0CDFF25F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B605E-1C65-42A1-B881-CBF64AD3C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D2AE8-D190-4F36-9DCF-D0C553C9FC22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D398F-E5A7-43A6-A933-9713BA308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1C644-705B-45E9-8120-334588EDEDAB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FDCB9-4585-4402-A21F-47C90E2D3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3938" y="585788"/>
            <a:ext cx="9720262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23938" y="2286000"/>
            <a:ext cx="9720262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CE5B80A-C574-4FD1-80C6-743881688416}" type="datetimeFigureOut">
              <a:rPr lang="en-US"/>
              <a:pPr>
                <a:defRPr/>
              </a:pPr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E55C17F-6457-4C2E-BCA4-14DFB87C1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708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62" r:id="rId9"/>
    <p:sldLayoutId id="2147483653" r:id="rId10"/>
    <p:sldLayoutId id="2147483663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5000" kern="1200" cap="all" spc="100">
          <a:solidFill>
            <a:srgbClr val="0D0D0D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0D0D0D"/>
          </a:solidFill>
          <a:latin typeface="Tw Cen MT Condensed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GE\V&#237;deo.mpg" TargetMode="External"/><Relationship Id="rId4" Type="http://schemas.openxmlformats.org/officeDocument/2006/relationships/hyperlink" Target="http://www.youtube.com/watch?v=UZymA2NXFC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959350"/>
            <a:ext cx="7772400" cy="14636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Emotional</a:t>
            </a: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Dynamics </a:t>
            </a:r>
            <a:r>
              <a:rPr lang="pt-PT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strategizing</a:t>
            </a: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processes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48675" y="4959350"/>
            <a:ext cx="3438525" cy="1789113"/>
          </a:xfrm>
        </p:spPr>
        <p:txBody>
          <a:bodyPr rtlCol="0">
            <a:normAutofit lnSpcReduction="10000"/>
          </a:bodyPr>
          <a:lstStyle/>
          <a:p>
            <a:pPr fontAlgn="auto">
              <a:defRPr/>
            </a:pPr>
            <a:r>
              <a:rPr lang="pt-PT" b="1" dirty="0" smtClean="0"/>
              <a:t>Gestão de Equipas</a:t>
            </a:r>
          </a:p>
          <a:p>
            <a:pPr fontAlgn="auto">
              <a:defRPr/>
            </a:pPr>
            <a:r>
              <a:rPr lang="pt-PT" b="1" dirty="0" smtClean="0"/>
              <a:t>Professora:</a:t>
            </a:r>
            <a:r>
              <a:rPr lang="pt-PT" dirty="0" smtClean="0"/>
              <a:t> </a:t>
            </a:r>
            <a:r>
              <a:rPr lang="pt-PT" dirty="0" err="1" smtClean="0"/>
              <a:t>Drª</a:t>
            </a:r>
            <a:r>
              <a:rPr lang="pt-PT" dirty="0" smtClean="0"/>
              <a:t> Sofia Bento</a:t>
            </a:r>
          </a:p>
          <a:p>
            <a:pPr fontAlgn="auto">
              <a:defRPr/>
            </a:pPr>
            <a:endParaRPr lang="pt-PT" dirty="0" smtClean="0"/>
          </a:p>
          <a:p>
            <a:pPr fontAlgn="auto">
              <a:defRPr/>
            </a:pPr>
            <a:r>
              <a:rPr lang="pt-PT" b="1" dirty="0" smtClean="0"/>
              <a:t>Discentes: </a:t>
            </a:r>
            <a:r>
              <a:rPr lang="pt-PT" dirty="0" smtClean="0"/>
              <a:t>Ana Tomatas, Lauro Andrade, Margarida Duarte e Mariana Vale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585788"/>
            <a:ext cx="9720262" cy="1498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LIMITAÇÕES E CONTRIBUIÇÕES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23938" y="2179638"/>
            <a:ext cx="4754562" cy="822325"/>
          </a:xfrm>
          <a:ln>
            <a:solidFill>
              <a:schemeClr val="accent1">
                <a:lumMod val="75000"/>
              </a:schemeClr>
            </a:solidFill>
          </a:ln>
        </p:spPr>
        <p:txBody>
          <a:bodyPr rtlCol="0"/>
          <a:lstStyle/>
          <a:p>
            <a:pPr algn="ctr" fontAlgn="auto">
              <a:defRPr/>
            </a:pPr>
            <a:r>
              <a:rPr lang="pt-PT" b="1" dirty="0" smtClean="0"/>
              <a:t>LIMITAÇÕES</a:t>
            </a:r>
            <a:endParaRPr lang="pt-PT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23938" y="2967038"/>
            <a:ext cx="4754562" cy="3341687"/>
          </a:xfrm>
          <a:ln>
            <a:solidFill>
              <a:schemeClr val="accent1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endParaRPr lang="pt-PT" dirty="0" smtClean="0"/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pt-PT" dirty="0" smtClean="0"/>
              <a:t>Realizado numa única equipa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pt-PT" dirty="0" smtClean="0"/>
              <a:t>Método não-participante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pt-PT" dirty="0" smtClean="0"/>
              <a:t>Área de investigação limitada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pt-PT" dirty="0" smtClean="0"/>
              <a:t>Dinâmicas e Processos indissociáveis 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989638" y="2179638"/>
            <a:ext cx="4754562" cy="822325"/>
          </a:xfrm>
          <a:ln>
            <a:solidFill>
              <a:schemeClr val="accent1">
                <a:lumMod val="75000"/>
              </a:schemeClr>
            </a:solidFill>
          </a:ln>
        </p:spPr>
        <p:txBody>
          <a:bodyPr rtlCol="0"/>
          <a:lstStyle/>
          <a:p>
            <a:pPr algn="ctr" fontAlgn="auto">
              <a:defRPr/>
            </a:pPr>
            <a:r>
              <a:rPr lang="pt-PT" b="1" smtClean="0"/>
              <a:t>CONTRIBUIÇÕES</a:t>
            </a:r>
            <a:endParaRPr lang="pt-PT" b="1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989638" y="2967038"/>
            <a:ext cx="4754562" cy="3341687"/>
          </a:xfrm>
          <a:ln>
            <a:solidFill>
              <a:schemeClr val="accent1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marL="91440" indent="-91440" fontAlgn="auto">
              <a:defRPr/>
            </a:pPr>
            <a:endParaRPr lang="pt-PT" dirty="0" smtClean="0"/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pt-PT" dirty="0"/>
              <a:t> </a:t>
            </a:r>
            <a:r>
              <a:rPr lang="pt-PT" dirty="0" smtClean="0"/>
              <a:t>Estudo da emoção numa equipa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pt-PT" dirty="0" smtClean="0"/>
              <a:t> Relação como modelador estratégico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pt-PT" dirty="0" smtClean="0"/>
              <a:t> Passagem de Modelo Estático a Modelo Flexível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pt-PT" dirty="0"/>
              <a:t> </a:t>
            </a:r>
            <a:r>
              <a:rPr lang="pt-PT" dirty="0" smtClean="0"/>
              <a:t>Metodologia: análise em tempo real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reflexão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3938" y="2286000"/>
            <a:ext cx="8570912" cy="4022725"/>
          </a:xfrm>
        </p:spPr>
        <p:txBody>
          <a:bodyPr rtlCol="0">
            <a:normAutofit lnSpcReduction="10000"/>
          </a:bodyPr>
          <a:lstStyle/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r>
              <a:rPr lang="pt-PT" dirty="0"/>
              <a:t> </a:t>
            </a:r>
            <a:r>
              <a:rPr lang="pt-PT" dirty="0" smtClean="0"/>
              <a:t>Avanço na literatura (observação não participante e recurso às TIC)</a:t>
            </a:r>
          </a:p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endParaRPr lang="pt-PT" dirty="0"/>
          </a:p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r>
              <a:rPr lang="pt-PT" dirty="0"/>
              <a:t> </a:t>
            </a:r>
            <a:r>
              <a:rPr lang="pt-PT" dirty="0" smtClean="0"/>
              <a:t>Abordagem mais realista</a:t>
            </a:r>
          </a:p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endParaRPr lang="pt-PT" dirty="0" smtClean="0"/>
          </a:p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endParaRPr lang="pt-PT" dirty="0"/>
          </a:p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endParaRPr lang="pt-PT" dirty="0"/>
          </a:p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r>
              <a:rPr lang="pt-PT" dirty="0" smtClean="0"/>
              <a:t> Demasiado extenso e repetitivo</a:t>
            </a:r>
          </a:p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endParaRPr lang="pt-PT" dirty="0"/>
          </a:p>
          <a:p>
            <a:pPr marL="91440" indent="-91440" fontAlgn="auto">
              <a:buFont typeface="Wingdings" panose="05000000000000000000" pitchFamily="2" charset="2"/>
              <a:buChar char="v"/>
              <a:defRPr/>
            </a:pPr>
            <a:r>
              <a:rPr lang="pt-PT" dirty="0" smtClean="0"/>
              <a:t> Exemplos demasiado vastos</a:t>
            </a:r>
            <a:endParaRPr lang="pt-PT" dirty="0"/>
          </a:p>
        </p:txBody>
      </p:sp>
      <p:sp>
        <p:nvSpPr>
          <p:cNvPr id="4" name="Mais 3"/>
          <p:cNvSpPr/>
          <p:nvPr/>
        </p:nvSpPr>
        <p:spPr>
          <a:xfrm>
            <a:off x="244475" y="2473325"/>
            <a:ext cx="604838" cy="77152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" name="Menos 4"/>
          <p:cNvSpPr/>
          <p:nvPr/>
        </p:nvSpPr>
        <p:spPr>
          <a:xfrm>
            <a:off x="244475" y="5189538"/>
            <a:ext cx="604838" cy="68262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959350"/>
            <a:ext cx="7772400" cy="14636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Cuidado com o que dizes!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10600" y="4959350"/>
            <a:ext cx="3200400" cy="1463675"/>
          </a:xfrm>
        </p:spPr>
        <p:txBody>
          <a:bodyPr rtlCol="0"/>
          <a:lstStyle/>
          <a:p>
            <a:pPr algn="ctr" fontAlgn="auto">
              <a:defRPr/>
            </a:pPr>
            <a:r>
              <a:rPr lang="pt-PT" dirty="0" smtClean="0"/>
              <a:t>DINÂMICA DE GRUPO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PT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Vídeo.mpg">
            <a:hlinkClick r:id="" action="ppaction://media"/>
          </p:cNvPr>
          <p:cNvPicPr>
            <a:picLocks noGrp="1" noChangeAspect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577850" y="307975"/>
            <a:ext cx="11134725" cy="6267450"/>
          </a:xfrm>
        </p:spPr>
      </p:pic>
      <p:sp>
        <p:nvSpPr>
          <p:cNvPr id="5" name="Seta para a direita 4">
            <a:hlinkClick r:id="rId4"/>
          </p:cNvPr>
          <p:cNvSpPr/>
          <p:nvPr/>
        </p:nvSpPr>
        <p:spPr>
          <a:xfrm>
            <a:off x="11828463" y="6473825"/>
            <a:ext cx="276225" cy="38417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introdução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86" name="Espaço Reservado para Conteúdo 2"/>
          <p:cNvSpPr>
            <a:spLocks noGrp="1"/>
          </p:cNvSpPr>
          <p:nvPr>
            <p:ph idx="1"/>
          </p:nvPr>
        </p:nvSpPr>
        <p:spPr>
          <a:xfrm>
            <a:off x="903288" y="1660525"/>
            <a:ext cx="9720262" cy="2916238"/>
          </a:xfrm>
        </p:spPr>
        <p:txBody>
          <a:bodyPr/>
          <a:lstStyle/>
          <a:p>
            <a:pPr marL="0" indent="0">
              <a:buFont typeface="Tw Cen MT" pitchFamily="34" charset="0"/>
              <a:buNone/>
            </a:pPr>
            <a:endParaRPr lang="pt-PT" sz="2000" b="1" smtClean="0"/>
          </a:p>
          <a:p>
            <a:pPr marL="0" indent="0">
              <a:buFont typeface="Tw Cen MT" pitchFamily="34" charset="0"/>
              <a:buNone/>
            </a:pPr>
            <a:r>
              <a:rPr lang="pt-PT" sz="3600" b="1" smtClean="0"/>
              <a:t>«Como é que as dinâmicas emocionais afectam os processos estratégicos?»</a:t>
            </a:r>
          </a:p>
        </p:txBody>
      </p:sp>
      <p:pic>
        <p:nvPicPr>
          <p:cNvPr id="16387" name="Imagem 3" descr="Method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4688" y="2911475"/>
            <a:ext cx="611346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Metodologia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>
          <a:xfrm>
            <a:off x="1023938" y="2203450"/>
            <a:ext cx="10190162" cy="40227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pt-PT" smtClean="0"/>
              <a:t> Micro-etnografias: forma de analisar as conversas entre grupos</a:t>
            </a:r>
          </a:p>
          <a:p>
            <a:pPr>
              <a:buFont typeface="Wingdings" pitchFamily="2" charset="2"/>
              <a:buChar char="§"/>
            </a:pPr>
            <a:endParaRPr lang="pt-PT" smtClean="0"/>
          </a:p>
          <a:p>
            <a:pPr>
              <a:buFont typeface="Wingdings" pitchFamily="2" charset="2"/>
              <a:buChar char="§"/>
            </a:pPr>
            <a:r>
              <a:rPr lang="pt-PT" smtClean="0"/>
              <a:t>Amostra: empresa de jogos de computador </a:t>
            </a:r>
          </a:p>
          <a:p>
            <a:pPr>
              <a:buFont typeface="Tw Cen MT" pitchFamily="34" charset="0"/>
              <a:buNone/>
            </a:pPr>
            <a:r>
              <a:rPr lang="pt-PT" smtClean="0"/>
              <a:t>no Canadá</a:t>
            </a:r>
          </a:p>
          <a:p>
            <a:pPr>
              <a:buFont typeface="Wingdings" pitchFamily="2" charset="2"/>
              <a:buChar char="§"/>
            </a:pPr>
            <a:endParaRPr lang="pt-PT" smtClean="0"/>
          </a:p>
          <a:p>
            <a:pPr>
              <a:buFont typeface="Wingdings" pitchFamily="2" charset="2"/>
              <a:buChar char="§"/>
            </a:pPr>
            <a:r>
              <a:rPr lang="pt-PT" smtClean="0"/>
              <a:t>Método de análise: observação não-participante, </a:t>
            </a:r>
          </a:p>
          <a:p>
            <a:pPr>
              <a:buFont typeface="Tw Cen MT" pitchFamily="34" charset="0"/>
              <a:buNone/>
            </a:pPr>
            <a:r>
              <a:rPr lang="pt-PT" smtClean="0"/>
              <a:t>durante 3 meses</a:t>
            </a:r>
          </a:p>
          <a:p>
            <a:pPr>
              <a:buFont typeface="Wingdings" pitchFamily="2" charset="2"/>
              <a:buChar char="§"/>
            </a:pPr>
            <a:endParaRPr lang="pt-PT" smtClean="0"/>
          </a:p>
        </p:txBody>
      </p:sp>
      <p:pic>
        <p:nvPicPr>
          <p:cNvPr id="17411" name="Imagem 3" descr="images (1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7213" y="2836863"/>
            <a:ext cx="4835525" cy="348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etapas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>
          <a:xfrm>
            <a:off x="1023938" y="1674813"/>
            <a:ext cx="9720262" cy="4633912"/>
          </a:xfrm>
        </p:spPr>
        <p:txBody>
          <a:bodyPr/>
          <a:lstStyle/>
          <a:p>
            <a:pPr marL="457200" indent="-457200">
              <a:buFont typeface="Tw Cen MT Condensed" pitchFamily="34" charset="0"/>
              <a:buAutoNum type="arabicPeriod"/>
            </a:pPr>
            <a:r>
              <a:rPr lang="pt-PT" smtClean="0"/>
              <a:t>Identificação das questões estratégicas</a:t>
            </a:r>
          </a:p>
          <a:p>
            <a:pPr marL="457200" indent="-457200">
              <a:buFont typeface="Tw Cen MT Condensed" pitchFamily="34" charset="0"/>
              <a:buAutoNum type="arabicPeriod"/>
            </a:pPr>
            <a:endParaRPr lang="pt-PT" smtClean="0"/>
          </a:p>
          <a:p>
            <a:pPr marL="457200" indent="-457200">
              <a:buFont typeface="Tw Cen MT Condensed" pitchFamily="34" charset="0"/>
              <a:buAutoNum type="arabicPeriod"/>
            </a:pPr>
            <a:r>
              <a:rPr lang="pt-PT" smtClean="0"/>
              <a:t>Codificar as emoções e acompanhar as suas dinâmicas</a:t>
            </a:r>
          </a:p>
          <a:p>
            <a:pPr marL="457200" indent="-457200">
              <a:buFont typeface="Tw Cen MT Condensed" pitchFamily="34" charset="0"/>
              <a:buAutoNum type="arabicPeriod"/>
            </a:pPr>
            <a:endParaRPr lang="pt-PT" smtClean="0"/>
          </a:p>
          <a:p>
            <a:pPr marL="457200" indent="-457200">
              <a:buFont typeface="Tw Cen MT Condensed" pitchFamily="34" charset="0"/>
              <a:buAutoNum type="arabicPeriod"/>
            </a:pPr>
            <a:r>
              <a:rPr lang="pt-PT" smtClean="0"/>
              <a:t>Codificar as práticas estratégicas nas conversações</a:t>
            </a:r>
          </a:p>
          <a:p>
            <a:pPr marL="457200" indent="-457200">
              <a:buFont typeface="Tw Cen MT Condensed" pitchFamily="34" charset="0"/>
              <a:buAutoNum type="arabicPeriod"/>
            </a:pPr>
            <a:endParaRPr lang="pt-PT" smtClean="0"/>
          </a:p>
          <a:p>
            <a:pPr marL="457200" indent="-457200">
              <a:buFont typeface="Tw Cen MT Condensed" pitchFamily="34" charset="0"/>
              <a:buAutoNum type="arabicPeriod"/>
            </a:pPr>
            <a:r>
              <a:rPr lang="pt-PT" smtClean="0"/>
              <a:t>Analisar a interacção entre as dinâmicas emocionais e o processo estratégico</a:t>
            </a:r>
          </a:p>
          <a:p>
            <a:pPr marL="457200" indent="-457200">
              <a:buFont typeface="Tw Cen MT Condensed" pitchFamily="34" charset="0"/>
              <a:buAutoNum type="arabicPeriod"/>
            </a:pPr>
            <a:endParaRPr lang="pt-PT" smtClean="0"/>
          </a:p>
          <a:p>
            <a:pPr marL="457200" indent="-457200">
              <a:buFont typeface="Tw Cen MT Condensed" pitchFamily="34" charset="0"/>
              <a:buAutoNum type="arabicPeriod"/>
            </a:pPr>
            <a:r>
              <a:rPr lang="pt-PT" smtClean="0"/>
              <a:t>Explicação das relações entre o assunto, a dinâmica emocional e o processo estratégico</a:t>
            </a:r>
          </a:p>
          <a:p>
            <a:pPr marL="457200" indent="-457200">
              <a:buFont typeface="Tw Cen MT Condensed" pitchFamily="34" charset="0"/>
              <a:buAutoNum type="arabicPeriod"/>
            </a:pPr>
            <a:endParaRPr lang="pt-PT" smtClean="0"/>
          </a:p>
        </p:txBody>
      </p:sp>
      <p:pic>
        <p:nvPicPr>
          <p:cNvPr id="18435" name="Imagem 3" descr="EQUIP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3838" y="508000"/>
            <a:ext cx="3802062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Dinâmicas positivas e negativas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792480" y="2172541"/>
          <a:ext cx="10485120" cy="1285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21280"/>
                <a:gridCol w="2621280"/>
                <a:gridCol w="2621280"/>
                <a:gridCol w="262128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Dinâmica Emocional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Processo</a:t>
                      </a:r>
                      <a:r>
                        <a:rPr lang="pt-PT" baseline="0" dirty="0" smtClean="0"/>
                        <a:t> Estratégico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b="1" i="1" dirty="0" err="1" smtClean="0"/>
                        <a:t>Energetic</a:t>
                      </a:r>
                      <a:r>
                        <a:rPr lang="pt-PT" b="1" i="1" dirty="0" smtClean="0"/>
                        <a:t> Exchange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Interacções de forma 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entusiasmada durante a reunião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b="1" i="1" dirty="0" err="1" smtClean="0"/>
                        <a:t>Generative</a:t>
                      </a:r>
                      <a:r>
                        <a:rPr lang="pt-PT" b="1" i="1" dirty="0" smtClean="0"/>
                        <a:t> </a:t>
                      </a:r>
                      <a:r>
                        <a:rPr lang="pt-PT" b="1" i="1" dirty="0" err="1" smtClean="0"/>
                        <a:t>Strategizing</a:t>
                      </a:r>
                      <a:r>
                        <a:rPr lang="pt-PT" b="1" i="1" dirty="0" smtClean="0"/>
                        <a:t> </a:t>
                      </a:r>
                      <a:r>
                        <a:rPr lang="pt-PT" b="1" i="1" dirty="0" err="1" smtClean="0"/>
                        <a:t>Process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Todos estão empenhados na discussão do assunto.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782320" y="4282126"/>
          <a:ext cx="10485120" cy="1559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21280"/>
                <a:gridCol w="2621280"/>
                <a:gridCol w="2621280"/>
                <a:gridCol w="262128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Dinâmica Emocional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Processo</a:t>
                      </a:r>
                      <a:r>
                        <a:rPr lang="pt-PT" baseline="0" dirty="0" smtClean="0"/>
                        <a:t> Estratégico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b="1" i="1" dirty="0" err="1" smtClean="0"/>
                        <a:t>Amused</a:t>
                      </a:r>
                      <a:r>
                        <a:rPr lang="pt-PT" b="1" i="1" dirty="0" smtClean="0"/>
                        <a:t> </a:t>
                      </a:r>
                      <a:r>
                        <a:rPr lang="pt-PT" b="1" i="1" dirty="0" err="1" smtClean="0"/>
                        <a:t>Encounter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 membro da equipa rejeita a proposta do líder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todos o seguem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Integrative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Strategizing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membros começam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 contestar a ideia do líder, mas depois assumem a sua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ideia.</a:t>
                      </a:r>
                      <a:endParaRPr lang="pt-PT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82320" y="4892651"/>
          <a:ext cx="10485120" cy="1559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21280"/>
                <a:gridCol w="2621280"/>
                <a:gridCol w="2621280"/>
                <a:gridCol w="262128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Dinâmica Emocional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Processo</a:t>
                      </a:r>
                      <a:r>
                        <a:rPr lang="pt-PT" baseline="0" dirty="0" smtClean="0"/>
                        <a:t> Estratégico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Depleting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Barrage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 membro da equipa consegue contagiar todos com emoções negativas.</a:t>
                      </a:r>
                      <a:endParaRPr lang="pt-PT" dirty="0" smtClean="0"/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Curtailing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Strategizing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Processo onde um dos membros da equipa rejeita os esforços de outros colegas.</a:t>
                      </a:r>
                      <a:endParaRPr lang="pt-PT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78625" y="2835178"/>
          <a:ext cx="10485120" cy="1559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21280"/>
                <a:gridCol w="2621280"/>
                <a:gridCol w="2621280"/>
                <a:gridCol w="262128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Dinâmica Emocional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Processo</a:t>
                      </a:r>
                      <a:r>
                        <a:rPr lang="pt-PT" baseline="0" dirty="0" smtClean="0"/>
                        <a:t> Estratégico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Recurrent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Confrontation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Dois membros da equipa atacam repetitivamente as propostas opostas.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Sticky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Strategizing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Processo no qual duas propostas absorvem a maioria do tempo da equipa.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50867" y="511595"/>
          <a:ext cx="10485120" cy="1833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21280"/>
                <a:gridCol w="2621280"/>
                <a:gridCol w="2621280"/>
                <a:gridCol w="262128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Dinâmica Emocional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Processo</a:t>
                      </a:r>
                      <a:r>
                        <a:rPr lang="pt-PT" baseline="0" dirty="0" smtClean="0"/>
                        <a:t> Estratégico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Descrição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Unempathic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Interaction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 membro da equipa pede ajuda e apenas obtém respostas neutras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Fracturing</a:t>
                      </a:r>
                      <a:r>
                        <a:rPr lang="pt-PT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Strategizing</a:t>
                      </a:r>
                      <a:endParaRPr lang="pt-PT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 dos membros torna-se distante dos restantes, resultando na negligencia da sua opinião.</a:t>
                      </a:r>
                      <a:endParaRPr lang="pt-PT" dirty="0" smtClean="0"/>
                    </a:p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7"/>
          <p:cNvSpPr/>
          <p:nvPr/>
        </p:nvSpPr>
        <p:spPr>
          <a:xfrm>
            <a:off x="363538" y="2133600"/>
            <a:ext cx="2154237" cy="4105275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FACTOR-CHAVE NAS DINÂMICAS RELACIONAIS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ângulo arredondado 9"/>
          <p:cNvSpPr/>
          <p:nvPr/>
        </p:nvSpPr>
        <p:spPr>
          <a:xfrm>
            <a:off x="3305175" y="1720850"/>
            <a:ext cx="2830513" cy="193675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Dinâmicas Positivas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582988" y="2260600"/>
            <a:ext cx="2312987" cy="4635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Energetic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Exchange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90925" y="2967038"/>
            <a:ext cx="2312988" cy="4635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Amused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Exchange</a:t>
            </a:r>
          </a:p>
        </p:txBody>
      </p:sp>
      <p:sp>
        <p:nvSpPr>
          <p:cNvPr id="14" name="Rectângulo arredondado 13"/>
          <p:cNvSpPr/>
          <p:nvPr/>
        </p:nvSpPr>
        <p:spPr>
          <a:xfrm>
            <a:off x="3313113" y="4043363"/>
            <a:ext cx="2822575" cy="250190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Dinâmicas “Negativas”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2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494088" y="4554538"/>
            <a:ext cx="2473325" cy="4635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Unempathic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Interaction</a:t>
            </a:r>
            <a:endParaRPr lang="pt-PT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502025" y="5213350"/>
            <a:ext cx="2489200" cy="4619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Recurrent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Confrontation</a:t>
            </a:r>
            <a:endParaRPr lang="pt-PT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509963" y="5894388"/>
            <a:ext cx="2489200" cy="4635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Depleting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Barrage</a:t>
            </a:r>
            <a:endParaRPr lang="pt-PT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881813" y="1731963"/>
            <a:ext cx="1468437" cy="173355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 err="1"/>
              <a:t>Drawing</a:t>
            </a:r>
            <a:r>
              <a:rPr lang="pt-PT" b="1" dirty="0"/>
              <a:t> </a:t>
            </a:r>
            <a:r>
              <a:rPr lang="pt-PT" b="1" dirty="0" err="1"/>
              <a:t>Together</a:t>
            </a:r>
            <a:endParaRPr lang="pt-PT" b="1" dirty="0"/>
          </a:p>
        </p:txBody>
      </p:sp>
      <p:sp>
        <p:nvSpPr>
          <p:cNvPr id="20" name="Oval 19"/>
          <p:cNvSpPr/>
          <p:nvPr/>
        </p:nvSpPr>
        <p:spPr>
          <a:xfrm>
            <a:off x="6913563" y="4243388"/>
            <a:ext cx="1468437" cy="1731962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 err="1"/>
              <a:t>Draving</a:t>
            </a:r>
            <a:r>
              <a:rPr lang="pt-PT" b="1" dirty="0"/>
              <a:t> </a:t>
            </a:r>
            <a:r>
              <a:rPr lang="pt-PT" b="1" dirty="0" err="1"/>
              <a:t>Apart</a:t>
            </a:r>
            <a:endParaRPr lang="pt-PT" b="1" dirty="0"/>
          </a:p>
        </p:txBody>
      </p:sp>
      <p:sp>
        <p:nvSpPr>
          <p:cNvPr id="22" name="Rectângulo arredondado 21"/>
          <p:cNvSpPr/>
          <p:nvPr/>
        </p:nvSpPr>
        <p:spPr>
          <a:xfrm>
            <a:off x="8807450" y="1728788"/>
            <a:ext cx="3016250" cy="193675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Estratégias Colaborativas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9023350" y="2268538"/>
            <a:ext cx="2606675" cy="50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Generative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Strategizing</a:t>
            </a:r>
            <a:endParaRPr lang="pt-PT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9031288" y="2901950"/>
            <a:ext cx="2606675" cy="50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Integrative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Strategizing</a:t>
            </a:r>
            <a:endParaRPr lang="pt-PT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Rectângulo arredondado 25"/>
          <p:cNvSpPr/>
          <p:nvPr/>
        </p:nvSpPr>
        <p:spPr>
          <a:xfrm>
            <a:off x="8815388" y="3925888"/>
            <a:ext cx="3016250" cy="254635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Estratégias Conflituosas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9055100" y="4514850"/>
            <a:ext cx="2608263" cy="50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Fracturing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Strategizing</a:t>
            </a:r>
            <a:endParaRPr lang="pt-PT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9063038" y="5148263"/>
            <a:ext cx="2608262" cy="50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Sticky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Strategizing</a:t>
            </a:r>
            <a:endParaRPr lang="pt-PT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9072563" y="5805488"/>
            <a:ext cx="2606675" cy="50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/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Curtailing</a:t>
            </a:r>
            <a:r>
              <a:rPr lang="pt-PT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dirty="0" err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Strategizing</a:t>
            </a:r>
            <a:endParaRPr lang="pt-PT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1" name="Conexão recta unidireccional 30"/>
          <p:cNvCxnSpPr>
            <a:endCxn id="11" idx="1"/>
          </p:cNvCxnSpPr>
          <p:nvPr/>
        </p:nvCxnSpPr>
        <p:spPr>
          <a:xfrm flipV="1">
            <a:off x="2273300" y="2492375"/>
            <a:ext cx="1309688" cy="655638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xão recta unidireccional 34"/>
          <p:cNvCxnSpPr>
            <a:endCxn id="13" idx="1"/>
          </p:cNvCxnSpPr>
          <p:nvPr/>
        </p:nvCxnSpPr>
        <p:spPr>
          <a:xfrm flipV="1">
            <a:off x="2303463" y="3198813"/>
            <a:ext cx="1287462" cy="1928812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xão recta unidireccional 36"/>
          <p:cNvCxnSpPr>
            <a:endCxn id="15" idx="1"/>
          </p:cNvCxnSpPr>
          <p:nvPr/>
        </p:nvCxnSpPr>
        <p:spPr>
          <a:xfrm flipV="1">
            <a:off x="2303463" y="4786313"/>
            <a:ext cx="1190625" cy="341312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xão recta unidireccional 38"/>
          <p:cNvCxnSpPr>
            <a:endCxn id="17" idx="1"/>
          </p:cNvCxnSpPr>
          <p:nvPr/>
        </p:nvCxnSpPr>
        <p:spPr>
          <a:xfrm>
            <a:off x="2303463" y="5127625"/>
            <a:ext cx="1198562" cy="315913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xão recta unidireccional 40"/>
          <p:cNvCxnSpPr>
            <a:endCxn id="18" idx="1"/>
          </p:cNvCxnSpPr>
          <p:nvPr/>
        </p:nvCxnSpPr>
        <p:spPr>
          <a:xfrm>
            <a:off x="2303463" y="5127625"/>
            <a:ext cx="1206500" cy="998538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xão recta unidireccional 43"/>
          <p:cNvCxnSpPr>
            <a:stCxn id="11" idx="3"/>
            <a:endCxn id="19" idx="1"/>
          </p:cNvCxnSpPr>
          <p:nvPr/>
        </p:nvCxnSpPr>
        <p:spPr>
          <a:xfrm flipV="1">
            <a:off x="5895975" y="1985963"/>
            <a:ext cx="1201738" cy="506412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xão recta unidireccional 45"/>
          <p:cNvCxnSpPr>
            <a:stCxn id="13" idx="3"/>
            <a:endCxn id="19" idx="3"/>
          </p:cNvCxnSpPr>
          <p:nvPr/>
        </p:nvCxnSpPr>
        <p:spPr>
          <a:xfrm>
            <a:off x="5903913" y="3198813"/>
            <a:ext cx="1193800" cy="12700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xão recta unidireccional 47"/>
          <p:cNvCxnSpPr>
            <a:stCxn id="15" idx="3"/>
            <a:endCxn id="20" idx="1"/>
          </p:cNvCxnSpPr>
          <p:nvPr/>
        </p:nvCxnSpPr>
        <p:spPr>
          <a:xfrm flipV="1">
            <a:off x="5967413" y="4497388"/>
            <a:ext cx="1162050" cy="288925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xão recta unidireccional 51"/>
          <p:cNvCxnSpPr>
            <a:stCxn id="17" idx="3"/>
            <a:endCxn id="20" idx="2"/>
          </p:cNvCxnSpPr>
          <p:nvPr/>
        </p:nvCxnSpPr>
        <p:spPr>
          <a:xfrm flipV="1">
            <a:off x="5991225" y="5110163"/>
            <a:ext cx="922338" cy="333375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xão recta unidireccional 53"/>
          <p:cNvCxnSpPr>
            <a:stCxn id="18" idx="3"/>
            <a:endCxn id="20" idx="3"/>
          </p:cNvCxnSpPr>
          <p:nvPr/>
        </p:nvCxnSpPr>
        <p:spPr>
          <a:xfrm flipV="1">
            <a:off x="5999163" y="5721350"/>
            <a:ext cx="1130300" cy="404813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xão recta unidireccional 55"/>
          <p:cNvCxnSpPr>
            <a:stCxn id="19" idx="7"/>
            <a:endCxn id="23" idx="1"/>
          </p:cNvCxnSpPr>
          <p:nvPr/>
        </p:nvCxnSpPr>
        <p:spPr>
          <a:xfrm>
            <a:off x="8134350" y="1985963"/>
            <a:ext cx="889000" cy="536575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xão recta unidireccional 57"/>
          <p:cNvCxnSpPr>
            <a:stCxn id="19" idx="5"/>
            <a:endCxn id="25" idx="1"/>
          </p:cNvCxnSpPr>
          <p:nvPr/>
        </p:nvCxnSpPr>
        <p:spPr>
          <a:xfrm flipV="1">
            <a:off x="8134350" y="3155950"/>
            <a:ext cx="896938" cy="55563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xão recta unidireccional 59"/>
          <p:cNvCxnSpPr>
            <a:stCxn id="20" idx="7"/>
            <a:endCxn id="27" idx="1"/>
          </p:cNvCxnSpPr>
          <p:nvPr/>
        </p:nvCxnSpPr>
        <p:spPr>
          <a:xfrm>
            <a:off x="8167688" y="4497388"/>
            <a:ext cx="887412" cy="271462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xão recta unidireccional 61"/>
          <p:cNvCxnSpPr>
            <a:stCxn id="20" idx="6"/>
            <a:endCxn id="28" idx="1"/>
          </p:cNvCxnSpPr>
          <p:nvPr/>
        </p:nvCxnSpPr>
        <p:spPr>
          <a:xfrm>
            <a:off x="8382000" y="5110163"/>
            <a:ext cx="681038" cy="292100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xão recta unidireccional 63"/>
          <p:cNvCxnSpPr>
            <a:stCxn id="20" idx="5"/>
            <a:endCxn id="29" idx="1"/>
          </p:cNvCxnSpPr>
          <p:nvPr/>
        </p:nvCxnSpPr>
        <p:spPr>
          <a:xfrm>
            <a:off x="8167688" y="5721350"/>
            <a:ext cx="904875" cy="338138"/>
          </a:xfrm>
          <a:prstGeom prst="straightConnector1">
            <a:avLst/>
          </a:prstGeom>
          <a:ln w="57150">
            <a:solidFill>
              <a:srgbClr val="D99C8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de seta reta 3"/>
          <p:cNvCxnSpPr/>
          <p:nvPr/>
        </p:nvCxnSpPr>
        <p:spPr>
          <a:xfrm>
            <a:off x="1420813" y="3609975"/>
            <a:ext cx="30162" cy="107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xplosão 1 23"/>
          <p:cNvSpPr/>
          <p:nvPr/>
        </p:nvSpPr>
        <p:spPr>
          <a:xfrm>
            <a:off x="482600" y="4322763"/>
            <a:ext cx="1938338" cy="1611312"/>
          </a:xfrm>
          <a:prstGeom prst="irregularSeal1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/>
              <a:t>Assuntos Urgentes</a:t>
            </a:r>
            <a:endParaRPr lang="pt-PT" b="1" dirty="0"/>
          </a:p>
        </p:txBody>
      </p:sp>
      <p:sp>
        <p:nvSpPr>
          <p:cNvPr id="32" name="Elipse 31"/>
          <p:cNvSpPr/>
          <p:nvPr/>
        </p:nvSpPr>
        <p:spPr>
          <a:xfrm>
            <a:off x="504825" y="2547938"/>
            <a:ext cx="1798638" cy="1222375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/>
              <a:t>Assuntos Pouco Urgentes</a:t>
            </a:r>
            <a:endParaRPr lang="pt-P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CONCLUSÃO do artigo</a:t>
            </a:r>
            <a:endParaRPr lang="pt-P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72263" y="1687513"/>
            <a:ext cx="4529137" cy="4405312"/>
          </a:xfrm>
        </p:spPr>
        <p:txBody>
          <a:bodyPr rtlCol="0">
            <a:noAutofit/>
          </a:bodyPr>
          <a:lstStyle/>
          <a:p>
            <a:pPr marL="91440" indent="-91440" algn="ctr" fontAlgn="auto">
              <a:defRPr/>
            </a:pPr>
            <a:r>
              <a:rPr lang="pt-P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</a:t>
            </a:r>
            <a:r>
              <a:rPr lang="pt-PT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91440" indent="-91440" algn="ctr" fontAlgn="auto">
              <a:spcAft>
                <a:spcPts val="0"/>
              </a:spcAft>
              <a:defRPr/>
            </a:pPr>
            <a:r>
              <a:rPr lang="pt-PT" sz="5200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</a:p>
          <a:p>
            <a:pPr marL="91440" indent="-91440" algn="ctr" fontAlgn="auto">
              <a:defRPr/>
            </a:pPr>
            <a:r>
              <a:rPr lang="pt-P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t-P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EMOÇÃO </a:t>
            </a:r>
          </a:p>
          <a:p>
            <a:pPr marL="91440" indent="-91440" algn="ctr" fontAlgn="auto">
              <a:spcAft>
                <a:spcPts val="0"/>
              </a:spcAft>
              <a:defRPr/>
            </a:pPr>
            <a:r>
              <a:rPr lang="pt-PT" sz="5200" b="1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pt-PT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91440" indent="-91440" algn="ctr" fontAlgn="auto">
              <a:defRPr/>
            </a:pPr>
            <a:r>
              <a:rPr lang="pt-P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URGÊNCIA </a:t>
            </a:r>
          </a:p>
          <a:p>
            <a:pPr marL="91440" indent="-91440" algn="ctr" fontAlgn="auto">
              <a:spcAft>
                <a:spcPts val="0"/>
              </a:spcAft>
              <a:defRPr/>
            </a:pPr>
            <a:r>
              <a:rPr lang="pt-PT" sz="52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</a:p>
          <a:p>
            <a:pPr marL="91440" indent="-91440" algn="ctr" fontAlgn="auto">
              <a:defRPr/>
            </a:pPr>
            <a:r>
              <a:rPr lang="pt-PT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pt-PT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603" name="Imagem 3" descr="curso-de-dinamicas-de-grupo-grati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850" y="2006600"/>
            <a:ext cx="4660900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446</TotalTime>
  <Words>231</Words>
  <Application>Microsoft Office PowerPoint</Application>
  <PresentationFormat>Custom</PresentationFormat>
  <Paragraphs>100</Paragraphs>
  <Slides>12</Slides>
  <Notes>4</Notes>
  <HiddenSlides>0</HiddenSlides>
  <MMClips>1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Modelo de apresentação</vt:lpstr>
      </vt:variant>
      <vt:variant>
        <vt:i4>5</vt:i4>
      </vt:variant>
      <vt:variant>
        <vt:lpstr>Títulos dos diapositivos</vt:lpstr>
      </vt:variant>
      <vt:variant>
        <vt:i4>12</vt:i4>
      </vt:variant>
    </vt:vector>
  </HeadingPairs>
  <TitlesOfParts>
    <vt:vector size="24" baseType="lpstr">
      <vt:lpstr>Tw Cen MT</vt:lpstr>
      <vt:lpstr>Arial</vt:lpstr>
      <vt:lpstr>Tw Cen MT Condensed</vt:lpstr>
      <vt:lpstr>Wingdings 3</vt:lpstr>
      <vt:lpstr>Calibri</vt:lpstr>
      <vt:lpstr>Wingdings</vt:lpstr>
      <vt:lpstr>Arial Unicode MS</vt:lpstr>
      <vt:lpstr>Integral</vt:lpstr>
      <vt:lpstr>Integral</vt:lpstr>
      <vt:lpstr>Integral</vt:lpstr>
      <vt:lpstr>Integral</vt:lpstr>
      <vt:lpstr>Integral</vt:lpstr>
      <vt:lpstr>EMOTIONAL DYNAMICS AND STRATEGIZING PROCESSES</vt:lpstr>
      <vt:lpstr>Diapositivo 2</vt:lpstr>
      <vt:lpstr>INTRODUÇÃO</vt:lpstr>
      <vt:lpstr>METODOLOGIA</vt:lpstr>
      <vt:lpstr>ETAPAS</vt:lpstr>
      <vt:lpstr>DINÂMICAS POSITIVAS E NEGATIVAS</vt:lpstr>
      <vt:lpstr>Diapositivo 7</vt:lpstr>
      <vt:lpstr>FACTOR-CHAVE NAS DINÂMICAS RELACIONAIS</vt:lpstr>
      <vt:lpstr>CONCLUSÃO DO ARTIGO</vt:lpstr>
      <vt:lpstr>LIMITAÇÕES E CONTRIBUIÇÕES</vt:lpstr>
      <vt:lpstr>REFLEXÃO</vt:lpstr>
      <vt:lpstr>CUIDADO COM O QUE DIZES!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Dynamics and strategizing processes</dc:title>
  <dc:creator>Ana Tomatas</dc:creator>
  <cp:lastModifiedBy>Sofia</cp:lastModifiedBy>
  <cp:revision>46</cp:revision>
  <dcterms:created xsi:type="dcterms:W3CDTF">2014-03-29T18:27:02Z</dcterms:created>
  <dcterms:modified xsi:type="dcterms:W3CDTF">2014-05-02T22:14:59Z</dcterms:modified>
</cp:coreProperties>
</file>